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8" r:id="rId6"/>
    <p:sldId id="257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F96D-3098-4E0D-BAAF-3C155EEC7848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15, 2013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Agenda: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Introduction of Officers 		 </a:t>
            </a:r>
            <a:r>
              <a:rPr lang="en-US" dirty="0" smtClean="0"/>
              <a:t>        </a:t>
            </a:r>
            <a:r>
              <a:rPr lang="en-US" dirty="0" smtClean="0"/>
              <a:t>- Clay</a:t>
            </a:r>
          </a:p>
          <a:p>
            <a:pPr lvl="1"/>
            <a:r>
              <a:rPr lang="en-US" dirty="0" smtClean="0"/>
              <a:t>Treasurer’s Report                           </a:t>
            </a:r>
            <a:r>
              <a:rPr lang="en-US" dirty="0" smtClean="0"/>
              <a:t>        </a:t>
            </a:r>
            <a:r>
              <a:rPr lang="en-US" dirty="0" smtClean="0"/>
              <a:t>- Mike</a:t>
            </a:r>
          </a:p>
          <a:p>
            <a:pPr lvl="1"/>
            <a:r>
              <a:rPr lang="en-US" dirty="0" smtClean="0"/>
              <a:t>2013 </a:t>
            </a:r>
            <a:r>
              <a:rPr lang="en-US" dirty="0" smtClean="0"/>
              <a:t>Budget – Income &amp; Expenses  </a:t>
            </a:r>
            <a:r>
              <a:rPr lang="en-US" dirty="0" smtClean="0"/>
              <a:t>    - </a:t>
            </a:r>
            <a:r>
              <a:rPr lang="en-US" dirty="0" smtClean="0"/>
              <a:t>Clay</a:t>
            </a:r>
          </a:p>
          <a:p>
            <a:pPr lvl="1"/>
            <a:r>
              <a:rPr lang="en-US" dirty="0" smtClean="0"/>
              <a:t>Sub Division </a:t>
            </a:r>
            <a:r>
              <a:rPr lang="en-US" dirty="0" smtClean="0"/>
              <a:t>Road , Repairs &amp; Paving  </a:t>
            </a:r>
            <a:r>
              <a:rPr lang="en-US" dirty="0" smtClean="0"/>
              <a:t>-  Mike </a:t>
            </a:r>
          </a:p>
          <a:p>
            <a:pPr lvl="1"/>
            <a:r>
              <a:rPr lang="en-US" dirty="0" smtClean="0"/>
              <a:t>Other Items:		   - WP Board Members</a:t>
            </a:r>
          </a:p>
          <a:p>
            <a:pPr lvl="2"/>
            <a:r>
              <a:rPr lang="en-US" dirty="0" smtClean="0"/>
              <a:t>By-Law Revision’s		</a:t>
            </a:r>
            <a:r>
              <a:rPr lang="en-US" dirty="0" smtClean="0"/>
              <a:t> </a:t>
            </a:r>
            <a:r>
              <a:rPr lang="en-US" dirty="0" smtClean="0"/>
              <a:t>   </a:t>
            </a:r>
            <a:endParaRPr lang="en-US" dirty="0" smtClean="0"/>
          </a:p>
          <a:p>
            <a:pPr lvl="2"/>
            <a:r>
              <a:rPr lang="en-US" dirty="0" smtClean="0"/>
              <a:t>Nominations For Board Positions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Elected Board:</a:t>
            </a:r>
          </a:p>
          <a:p>
            <a:pPr lvl="1"/>
            <a:r>
              <a:rPr lang="en-US" dirty="0" smtClean="0"/>
              <a:t>Clayton </a:t>
            </a:r>
            <a:r>
              <a:rPr lang="en-US" dirty="0" err="1" smtClean="0"/>
              <a:t>Leroue</a:t>
            </a:r>
            <a:r>
              <a:rPr lang="en-US" dirty="0" smtClean="0"/>
              <a:t>  - 7285		President</a:t>
            </a:r>
          </a:p>
          <a:p>
            <a:pPr lvl="1"/>
            <a:r>
              <a:rPr lang="en-US" dirty="0" smtClean="0"/>
              <a:t>Bryan Ralph	     -7284		Vice President</a:t>
            </a:r>
          </a:p>
          <a:p>
            <a:pPr lvl="1"/>
            <a:r>
              <a:rPr lang="en-US" dirty="0" smtClean="0"/>
              <a:t>Mike </a:t>
            </a:r>
            <a:r>
              <a:rPr lang="en-US" dirty="0" err="1" smtClean="0"/>
              <a:t>Lavery</a:t>
            </a:r>
            <a:r>
              <a:rPr lang="en-US" dirty="0" smtClean="0"/>
              <a:t>	    - 7261		Treasurer</a:t>
            </a:r>
          </a:p>
          <a:p>
            <a:pPr lvl="1"/>
            <a:r>
              <a:rPr lang="en-US" dirty="0" smtClean="0"/>
              <a:t>Craig Bond	    - 7182		Secretary</a:t>
            </a:r>
          </a:p>
          <a:p>
            <a:pPr lvl="1"/>
            <a:r>
              <a:rPr lang="en-US" dirty="0" smtClean="0"/>
              <a:t>Darryl Adams     - 7300		At Large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Westmister</a:t>
            </a:r>
            <a:r>
              <a:rPr lang="en-US" b="1" dirty="0" smtClean="0"/>
              <a:t>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Treasurer’s Report</a:t>
            </a:r>
          </a:p>
          <a:p>
            <a:pPr lvl="1"/>
            <a:r>
              <a:rPr lang="en-US" sz="2600" b="1" u="sng" dirty="0" smtClean="0"/>
              <a:t>Current Bank Account Balance (</a:t>
            </a:r>
            <a:r>
              <a:rPr lang="en-US" sz="2600" b="1" u="sng" dirty="0" smtClean="0"/>
              <a:t>06/30)/13          $11,567.43</a:t>
            </a:r>
            <a:endParaRPr lang="en-US" sz="2600" b="1" u="sng" dirty="0" smtClean="0"/>
          </a:p>
          <a:p>
            <a:pPr>
              <a:buNone/>
            </a:pPr>
            <a:r>
              <a:rPr lang="en-US" sz="2100" dirty="0" smtClean="0"/>
              <a:t>              </a:t>
            </a:r>
            <a:r>
              <a:rPr lang="en-US" sz="2600" b="1" u="sng" dirty="0" smtClean="0"/>
              <a:t>2012  </a:t>
            </a:r>
            <a:r>
              <a:rPr lang="en-US" sz="2600" b="1" u="sng" dirty="0" smtClean="0"/>
              <a:t>Income </a:t>
            </a:r>
            <a:r>
              <a:rPr lang="en-US" sz="2100" dirty="0" smtClean="0"/>
              <a:t>	</a:t>
            </a:r>
          </a:p>
          <a:p>
            <a:pPr>
              <a:buNone/>
            </a:pPr>
            <a:r>
              <a:rPr lang="en-US" sz="2100" dirty="0" smtClean="0"/>
              <a:t>		</a:t>
            </a:r>
            <a:r>
              <a:rPr lang="en-US" sz="2100" dirty="0" smtClean="0"/>
              <a:t> 	2012 </a:t>
            </a:r>
            <a:r>
              <a:rPr lang="en-US" sz="2100" dirty="0" smtClean="0"/>
              <a:t>Dues 	</a:t>
            </a:r>
            <a:r>
              <a:rPr lang="en-US" sz="2100" dirty="0" smtClean="0"/>
              <a:t>			$7,984.00	</a:t>
            </a:r>
            <a:endParaRPr lang="en-US" sz="2100" dirty="0" smtClean="0"/>
          </a:p>
          <a:p>
            <a:pPr>
              <a:buNone/>
            </a:pPr>
            <a:r>
              <a:rPr lang="en-US" sz="2100" dirty="0" smtClean="0"/>
              <a:t>	</a:t>
            </a:r>
            <a:r>
              <a:rPr lang="en-US" sz="2100" dirty="0" smtClean="0"/>
              <a:t>       </a:t>
            </a:r>
            <a:r>
              <a:rPr lang="en-US" sz="2600" b="1" u="sng" dirty="0" smtClean="0"/>
              <a:t>2012  </a:t>
            </a:r>
            <a:r>
              <a:rPr lang="en-US" sz="2600" b="1" u="sng" dirty="0" smtClean="0"/>
              <a:t>Expenditures</a:t>
            </a:r>
          </a:p>
          <a:p>
            <a:pPr lvl="3"/>
            <a:r>
              <a:rPr lang="en-US" dirty="0" smtClean="0"/>
              <a:t>Grounds &amp; Snow Removal	</a:t>
            </a:r>
            <a:r>
              <a:rPr lang="en-US" dirty="0" smtClean="0"/>
              <a:t> </a:t>
            </a:r>
            <a:r>
              <a:rPr lang="en-US" dirty="0" smtClean="0"/>
              <a:t>          </a:t>
            </a:r>
            <a:r>
              <a:rPr lang="en-US" dirty="0" smtClean="0"/>
              <a:t>1,280.00</a:t>
            </a:r>
            <a:endParaRPr lang="en-US" dirty="0" smtClean="0"/>
          </a:p>
          <a:p>
            <a:pPr lvl="3"/>
            <a:r>
              <a:rPr lang="en-US" dirty="0" smtClean="0"/>
              <a:t>Legal Expenses		</a:t>
            </a:r>
            <a:r>
              <a:rPr lang="en-US" dirty="0" smtClean="0"/>
              <a:t> </a:t>
            </a:r>
            <a:r>
              <a:rPr lang="en-US" dirty="0" smtClean="0"/>
              <a:t>          </a:t>
            </a:r>
            <a:r>
              <a:rPr lang="en-US" dirty="0" smtClean="0"/>
              <a:t>   287.00</a:t>
            </a:r>
            <a:endParaRPr lang="en-US" dirty="0" smtClean="0"/>
          </a:p>
          <a:p>
            <a:pPr lvl="3"/>
            <a:r>
              <a:rPr lang="en-US" dirty="0" smtClean="0"/>
              <a:t>Liability Insurance ($1 mil coverage)       </a:t>
            </a:r>
            <a:r>
              <a:rPr lang="en-US" dirty="0" smtClean="0"/>
              <a:t>    526.00</a:t>
            </a:r>
            <a:endParaRPr lang="en-US" dirty="0" smtClean="0"/>
          </a:p>
          <a:p>
            <a:pPr lvl="3"/>
            <a:r>
              <a:rPr lang="en-US" dirty="0" smtClean="0"/>
              <a:t>Website			</a:t>
            </a:r>
            <a:r>
              <a:rPr lang="en-US" dirty="0" smtClean="0"/>
              <a:t>                53.91</a:t>
            </a:r>
            <a:endParaRPr lang="en-US" dirty="0" smtClean="0"/>
          </a:p>
          <a:p>
            <a:pPr lvl="3"/>
            <a:r>
              <a:rPr lang="en-US" dirty="0" smtClean="0"/>
              <a:t>Supplies – Checks </a:t>
            </a:r>
            <a:r>
              <a:rPr lang="en-US" dirty="0" smtClean="0"/>
              <a:t> </a:t>
            </a:r>
            <a:r>
              <a:rPr lang="en-US" dirty="0" smtClean="0"/>
              <a:t>                                      </a:t>
            </a:r>
            <a:r>
              <a:rPr lang="en-US" dirty="0" smtClean="0"/>
              <a:t>   122.41</a:t>
            </a:r>
            <a:endParaRPr lang="en-US" dirty="0" smtClean="0"/>
          </a:p>
          <a:p>
            <a:pPr lvl="3"/>
            <a:r>
              <a:rPr lang="en-US" dirty="0" smtClean="0"/>
              <a:t>State / County Fees		</a:t>
            </a:r>
            <a:r>
              <a:rPr lang="en-US" dirty="0" smtClean="0"/>
              <a:t>                20.00</a:t>
            </a:r>
            <a:endParaRPr lang="en-US" dirty="0" smtClean="0"/>
          </a:p>
          <a:p>
            <a:pPr lvl="3"/>
            <a:r>
              <a:rPr lang="en-US" dirty="0" smtClean="0"/>
              <a:t> Consumer’s Energy (Street </a:t>
            </a:r>
            <a:r>
              <a:rPr lang="en-US" dirty="0" err="1" smtClean="0"/>
              <a:t>lingts</a:t>
            </a:r>
            <a:r>
              <a:rPr lang="en-US" dirty="0" smtClean="0"/>
              <a:t>)             </a:t>
            </a:r>
            <a:r>
              <a:rPr lang="en-US" u="sng" dirty="0" smtClean="0"/>
              <a:t>1600.00	 $3,889.32</a:t>
            </a:r>
            <a:r>
              <a:rPr lang="en-US" dirty="0" smtClean="0"/>
              <a:t>		  	   	  	</a:t>
            </a:r>
          </a:p>
          <a:p>
            <a:pPr>
              <a:buNone/>
            </a:pPr>
            <a:r>
              <a:rPr lang="en-US" sz="2100" dirty="0" smtClean="0"/>
              <a:t>	</a:t>
            </a:r>
            <a:r>
              <a:rPr lang="en-US" sz="2100" dirty="0" smtClean="0"/>
              <a:t>   </a:t>
            </a:r>
            <a:r>
              <a:rPr lang="en-US" sz="2600" dirty="0" smtClean="0"/>
              <a:t>  </a:t>
            </a:r>
            <a:r>
              <a:rPr lang="en-US" sz="2600" b="1" dirty="0" smtClean="0"/>
              <a:t>2012 </a:t>
            </a:r>
            <a:r>
              <a:rPr lang="en-US" sz="2600" b="1" dirty="0" smtClean="0"/>
              <a:t>Performance   Inc (o)/U Exp                          </a:t>
            </a:r>
            <a:r>
              <a:rPr lang="en-US" sz="2600" b="1" dirty="0" smtClean="0"/>
              <a:t>  </a:t>
            </a:r>
            <a:r>
              <a:rPr lang="en-US" sz="2600" b="1" dirty="0" smtClean="0"/>
              <a:t>$</a:t>
            </a:r>
            <a:r>
              <a:rPr lang="en-US" sz="2600" b="1" dirty="0" smtClean="0"/>
              <a:t>4,097. 68</a:t>
            </a:r>
            <a:endParaRPr lang="en-US" sz="2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Assoc. </a:t>
            </a:r>
            <a:r>
              <a:rPr lang="en-US" b="1" dirty="0" smtClean="0"/>
              <a:t>2013 Budget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400" dirty="0" smtClean="0"/>
              <a:t> </a:t>
            </a:r>
            <a:r>
              <a:rPr lang="en-US" sz="2400" b="1" u="sng" dirty="0" smtClean="0"/>
              <a:t>Income: </a:t>
            </a:r>
            <a:r>
              <a:rPr lang="en-US" sz="2400" b="1" dirty="0" smtClean="0"/>
              <a:t>       </a:t>
            </a:r>
            <a:r>
              <a:rPr lang="en-US" sz="2400" dirty="0" smtClean="0"/>
              <a:t>(28 homes X $200)		             </a:t>
            </a:r>
            <a:r>
              <a:rPr lang="en-US" sz="2400" u="sng" dirty="0" smtClean="0"/>
              <a:t> $5,600</a:t>
            </a:r>
            <a:endParaRPr lang="en-US" sz="2400" b="1" u="sng" dirty="0"/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</a:t>
            </a:r>
            <a:r>
              <a:rPr lang="en-US" sz="2400" b="1" u="sng" dirty="0" smtClean="0"/>
              <a:t>Expenses: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Grounds &amp; Snow Removal                    $2,000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Legal Expenses			      400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Insurance				      550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License Fees			                      50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Office Supplies &amp; Web Site 	                    200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Street Repair 			   </a:t>
            </a:r>
            <a:r>
              <a:rPr lang="en-US" sz="2400" u="sng" dirty="0" smtClean="0"/>
              <a:t>1,500</a:t>
            </a:r>
            <a:r>
              <a:rPr lang="en-US" sz="2400" u="sng" dirty="0" smtClean="0"/>
              <a:t>  	$4,700</a:t>
            </a:r>
          </a:p>
          <a:p>
            <a:pPr>
              <a:buNone/>
            </a:pPr>
            <a:r>
              <a:rPr lang="en-US" dirty="0" smtClean="0"/>
              <a:t> 	</a:t>
            </a:r>
            <a:r>
              <a:rPr lang="en-US" sz="2400" dirty="0" smtClean="0"/>
              <a:t>Reserve						      900</a:t>
            </a:r>
          </a:p>
          <a:p>
            <a:pPr>
              <a:buNone/>
            </a:pPr>
            <a:r>
              <a:rPr lang="en-US" sz="2400" u="sng" dirty="0" smtClean="0"/>
              <a:t> </a:t>
            </a:r>
            <a:r>
              <a:rPr lang="en-US" sz="2400" b="1" u="sng" dirty="0" smtClean="0"/>
              <a:t>Expenses &amp; Reserve</a:t>
            </a:r>
            <a:r>
              <a:rPr lang="en-US" sz="2400" dirty="0" smtClean="0"/>
              <a:t>					</a:t>
            </a:r>
            <a:r>
              <a:rPr lang="en-US" sz="2400" u="sng" dirty="0" smtClean="0"/>
              <a:t>$5,600</a:t>
            </a:r>
            <a:r>
              <a:rPr lang="en-US" sz="2400" u="sng" dirty="0" smtClean="0"/>
              <a:t>	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WP Assoc </a:t>
            </a:r>
            <a:r>
              <a:rPr lang="en-US" b="1" dirty="0" smtClean="0"/>
              <a:t>2013 Performance</a:t>
            </a:r>
            <a:br>
              <a:rPr lang="en-US" b="1" dirty="0" smtClean="0"/>
            </a:br>
            <a:r>
              <a:rPr lang="en-US" sz="3100" b="1" dirty="0" smtClean="0"/>
              <a:t>Through 6/30/13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b="1" u="sng" dirty="0" smtClean="0"/>
              <a:t>Income: 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	</a:t>
            </a:r>
            <a:r>
              <a:rPr lang="en-US" sz="2000" dirty="0" smtClean="0"/>
              <a:t>Dues Paid (16 homes X$200)		 	     $3,200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Dues Unpaid (12 homes X200)  $2,400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Dues in arrears – Liens 	</a:t>
            </a:r>
            <a:r>
              <a:rPr lang="en-US" sz="2000" u="sng" dirty="0" smtClean="0"/>
              <a:t>         $1,321      $3,721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  </a:t>
            </a:r>
            <a:r>
              <a:rPr lang="en-US" sz="2400" b="1" u="sng" dirty="0" smtClean="0"/>
              <a:t>Expenses:</a:t>
            </a:r>
            <a:endParaRPr lang="en-US" sz="2400" b="1" u="sng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000" dirty="0" smtClean="0"/>
              <a:t>	Grounds &amp; Snow Removal		$1,275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Legal Expenses			      500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Insurance			      529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Street Repair			  1,300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Office Expenses			</a:t>
            </a:r>
            <a:r>
              <a:rPr lang="en-US" sz="2000" u="sng" dirty="0" smtClean="0"/>
              <a:t>        33		    $3,637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u="sng" dirty="0" smtClean="0"/>
              <a:t>Performance Over </a:t>
            </a:r>
            <a:r>
              <a:rPr lang="en-US" sz="2000" dirty="0" smtClean="0"/>
              <a:t>/ (Under Actual)			    $( 437)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WP </a:t>
            </a:r>
            <a:r>
              <a:rPr lang="en-US" b="1" dirty="0" smtClean="0"/>
              <a:t>Association </a:t>
            </a:r>
            <a:br>
              <a:rPr lang="en-US" b="1" dirty="0" smtClean="0"/>
            </a:br>
            <a:r>
              <a:rPr lang="en-US" sz="3600" b="1" dirty="0" smtClean="0"/>
              <a:t>Dues Policy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Association </a:t>
            </a:r>
            <a:r>
              <a:rPr lang="en-US" sz="3600" dirty="0" smtClean="0"/>
              <a:t>Dues Schedule  </a:t>
            </a:r>
          </a:p>
          <a:p>
            <a:pPr>
              <a:buNone/>
            </a:pPr>
            <a:r>
              <a:rPr lang="en-US" sz="3600" dirty="0" smtClean="0"/>
              <a:t>     </a:t>
            </a:r>
            <a:r>
              <a:rPr lang="en-US" sz="3600" b="1" dirty="0" smtClean="0"/>
              <a:t>2013 </a:t>
            </a:r>
            <a:r>
              <a:rPr lang="en-US" sz="3600" dirty="0" smtClean="0"/>
              <a:t>- $200   Payable by  </a:t>
            </a:r>
            <a:r>
              <a:rPr lang="en-US" sz="3600" dirty="0" smtClean="0"/>
              <a:t>6/30/13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	 </a:t>
            </a:r>
            <a:r>
              <a:rPr lang="en-US" sz="3600" dirty="0" smtClean="0"/>
              <a:t> </a:t>
            </a:r>
            <a:r>
              <a:rPr lang="en-US" sz="3600" b="1" dirty="0" smtClean="0"/>
              <a:t>2013</a:t>
            </a:r>
            <a:r>
              <a:rPr lang="en-US" sz="3600" dirty="0" smtClean="0"/>
              <a:t> – Late Fee Assessed after 6/30/13</a:t>
            </a:r>
          </a:p>
          <a:p>
            <a:pPr>
              <a:buNone/>
            </a:pPr>
            <a:r>
              <a:rPr lang="en-US" sz="3600" dirty="0" smtClean="0"/>
              <a:t>	 </a:t>
            </a:r>
            <a:r>
              <a:rPr lang="en-US" sz="3600" dirty="0" smtClean="0"/>
              <a:t> </a:t>
            </a:r>
            <a:r>
              <a:rPr lang="en-US" sz="3600" b="1" dirty="0" smtClean="0"/>
              <a:t>2013 – </a:t>
            </a:r>
            <a:r>
              <a:rPr lang="en-US" sz="3600" dirty="0" smtClean="0"/>
              <a:t>Failure to pay results in a lien on 		the property</a:t>
            </a:r>
            <a:endParaRPr lang="en-US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 smtClean="0"/>
              <a:t>Street </a:t>
            </a:r>
            <a:r>
              <a:rPr lang="en-US" b="1" u="sng" dirty="0" smtClean="0"/>
              <a:t>Paving Project </a:t>
            </a:r>
            <a:r>
              <a:rPr lang="en-US" dirty="0" smtClean="0"/>
              <a:t>– Three Estimates: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 Ace Asphalt Company			$52,700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 Delta Paving Company</a:t>
            </a:r>
            <a:r>
              <a:rPr lang="en-US" sz="3200" dirty="0" smtClean="0"/>
              <a:t> 			$43,000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 Pro-Pave Company			$49,500</a:t>
            </a:r>
            <a:endParaRPr lang="en-US" sz="3200" dirty="0" smtClean="0"/>
          </a:p>
          <a:p>
            <a:pPr lvl="1">
              <a:lnSpc>
                <a:spcPct val="150000"/>
              </a:lnSpc>
              <a:buNone/>
            </a:pPr>
            <a:r>
              <a:rPr lang="en-US" sz="3200" dirty="0" smtClean="0"/>
              <a:t>Next Step:  Enter into negotiations with the developer to make it happen soon.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Other Items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Address Changes To By-Laws</a:t>
            </a:r>
          </a:p>
          <a:p>
            <a:pPr lvl="2"/>
            <a:r>
              <a:rPr lang="en-US" dirty="0" smtClean="0"/>
              <a:t>Cars – In driveways </a:t>
            </a:r>
          </a:p>
          <a:p>
            <a:pPr lvl="4">
              <a:buNone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sz="2400" dirty="0" smtClean="0"/>
              <a:t>Over Night Street Parking</a:t>
            </a:r>
          </a:p>
          <a:p>
            <a:pPr lvl="2"/>
            <a:r>
              <a:rPr lang="en-US" sz="2800" dirty="0" smtClean="0"/>
              <a:t>Pets on the property</a:t>
            </a:r>
          </a:p>
          <a:p>
            <a:pPr lvl="2"/>
            <a:r>
              <a:rPr lang="en-US" sz="2800" dirty="0" smtClean="0"/>
              <a:t>Pavement damage by contractors	</a:t>
            </a:r>
          </a:p>
          <a:p>
            <a:pPr lvl="1"/>
            <a:r>
              <a:rPr lang="en-US" dirty="0" smtClean="0"/>
              <a:t>Nomination &amp; Election of Officers						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115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Westminster Park Association</vt:lpstr>
      <vt:lpstr>Westminster Park Association</vt:lpstr>
      <vt:lpstr>Westminster Park Association</vt:lpstr>
      <vt:lpstr>Westmister Park Association</vt:lpstr>
      <vt:lpstr>WP Assoc. 2013 Budget </vt:lpstr>
      <vt:lpstr>WP Assoc 2013 Performance Through 6/30/13</vt:lpstr>
      <vt:lpstr>WP Association  Dues Policy</vt:lpstr>
      <vt:lpstr>WP Association</vt:lpstr>
      <vt:lpstr>WP Association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Westminster Park Association</dc:title>
  <dc:creator>Clay</dc:creator>
  <cp:lastModifiedBy>Owner</cp:lastModifiedBy>
  <cp:revision>43</cp:revision>
  <dcterms:created xsi:type="dcterms:W3CDTF">2011-05-19T00:50:46Z</dcterms:created>
  <dcterms:modified xsi:type="dcterms:W3CDTF">2013-07-15T01:37:47Z</dcterms:modified>
</cp:coreProperties>
</file>